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66" r:id="rId4"/>
    <p:sldId id="267" r:id="rId5"/>
    <p:sldId id="268" r:id="rId6"/>
    <p:sldId id="269" r:id="rId7"/>
    <p:sldId id="274" r:id="rId8"/>
    <p:sldId id="282" r:id="rId9"/>
    <p:sldId id="309" r:id="rId10"/>
    <p:sldId id="280" r:id="rId11"/>
    <p:sldId id="310" r:id="rId12"/>
    <p:sldId id="285" r:id="rId13"/>
    <p:sldId id="271" r:id="rId14"/>
    <p:sldId id="292" r:id="rId15"/>
    <p:sldId id="311" r:id="rId16"/>
    <p:sldId id="296" r:id="rId17"/>
    <p:sldId id="302" r:id="rId18"/>
    <p:sldId id="303" r:id="rId19"/>
    <p:sldId id="305" r:id="rId20"/>
    <p:sldId id="286" r:id="rId21"/>
    <p:sldId id="304" r:id="rId22"/>
    <p:sldId id="301" r:id="rId23"/>
    <p:sldId id="307" r:id="rId24"/>
    <p:sldId id="308" r:id="rId25"/>
    <p:sldId id="306" r:id="rId26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83E08-9F88-4A71-9D00-3BDAEFDBBA6F}" type="datetimeFigureOut">
              <a:rPr lang="cs-CZ" smtClean="0"/>
              <a:t>19.10.2019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33A7C-EFDD-4403-B2D3-30A112CFDB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302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0705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7536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8654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485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68595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910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968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625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142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7889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3285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9456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7951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84646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609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mailto:is@opf.slu.cz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helpdeskis@opf.slu.cz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uit.opf.slu.cz/student#predzapis_predmetu" TargetMode="Externa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tisk.opf.slu.cz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it.opf.slu.cz/sluzby/tisk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uit.opf.slu.cz/navody/eduroa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oje.slu.cz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iskam.opf.slu.cz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u.cz/opf/cz/ukkuvod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karty.slu.cz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arty@slu.cz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hyperlink" Target="http://www.slu.cz/opf/cz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helpdesk@opf.slu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ro.slu.cz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f.slu.cz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uit.opf.slu.cz/horde/podpi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uit.opf.slu.cz/vseobecne_info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ÚIT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studentům prvních ročníků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akademický rok 2019/2020</a:t>
            </a: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 studia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Andrea Valentíny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administrativní týden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19. 10. 2019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1.11.2019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982734"/>
            <a:ext cx="8280920" cy="238921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Registrace a zápisy předmětů, rozvrhy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průchodem studia – kontrola studia </a:t>
            </a:r>
            <a:r>
              <a:rPr lang="cs-CZ" sz="14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sz="14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šablony, 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tzv. studijní plán</a:t>
            </a:r>
          </a:p>
          <a:p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Odevzdávárna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slouží k odevzdávání semestrálních prací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Přihlašování na zkušební termíny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Rozpisy témat – např. k zadávání závěrečných prací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Předměty, vyučující, místnosti 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Stipendia, platby za studium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Úřadovna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62407"/>
            <a:ext cx="5760640" cy="4828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Studijní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agenda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SU: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is.slu.cz</a:t>
            </a: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Eviduje informace o průběhu studia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následujících oblastech: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Ikona s názvem student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048672" cy="507703"/>
          </a:xfrm>
        </p:spPr>
        <p:txBody>
          <a:bodyPr/>
          <a:lstStyle/>
          <a:p>
            <a:r>
              <a:rPr lang="cs-CZ" dirty="0"/>
              <a:t>IS SU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9509" y="915566"/>
            <a:ext cx="2129398" cy="958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32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683568" y="4250906"/>
            <a:ext cx="2592288" cy="481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Registrace </a:t>
            </a:r>
            <a:r>
              <a:rPr lang="cs-CZ" altLang="cs-CZ" sz="8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zápis, </a:t>
            </a:r>
            <a:r>
              <a:rPr lang="cs-CZ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</a:t>
            </a:r>
            <a:r>
              <a:rPr lang="cs-CZ" altLang="cs-CZ" sz="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cs-CZ" altLang="cs-CZ" sz="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 SU</a:t>
            </a:r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292080" y="1154562"/>
            <a:ext cx="2808312" cy="328939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skupiny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Zkontrolujte si v dlaždici STUDENT – záložka Začátek semestru – odkaz Registrace a zápis předmětů, zda máte zvoleny všechny seminární skupiny.</a:t>
            </a:r>
          </a:p>
          <a:p>
            <a:pPr marL="0" indent="0">
              <a:buNone/>
            </a:pP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ne, problém napište na 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is@opf.slu.cz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Vždy uvádějte svoje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učo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seminární skupinu nejlépe ve 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tvaru </a:t>
            </a:r>
            <a:r>
              <a:rPr lang="cs-CZ" alt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„zkratka předmětu/číslo seminární skupiny, 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můžete doplnit název předmětu, </a:t>
            </a:r>
            <a:r>
              <a:rPr lang="cs-CZ" alt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např. pro Bc. studium </a:t>
            </a:r>
            <a:r>
              <a:rPr lang="cs-CZ" altLang="cs-C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INMBKZIE/02</a:t>
            </a:r>
            <a:r>
              <a:rPr lang="cs-CZ" alt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pro </a:t>
            </a:r>
            <a:r>
              <a:rPr lang="cs-CZ" altLang="cs-CZ" sz="1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NMg</a:t>
            </a:r>
            <a:r>
              <a:rPr lang="cs-CZ" alt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studium </a:t>
            </a:r>
            <a:r>
              <a:rPr lang="cs-CZ" altLang="cs-C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EVSNKMIB </a:t>
            </a:r>
            <a:r>
              <a:rPr lang="cs-CZ" alt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1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Postupně </a:t>
            </a:r>
            <a:r>
              <a:rPr lang="cs-CZ" sz="1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budeme Vaše požadavky vyřizovat.</a:t>
            </a:r>
          </a:p>
          <a:p>
            <a:pPr marL="0" indent="0">
              <a:buNone/>
            </a:pPr>
            <a:endParaRPr lang="cs-CZ" altLang="cs-CZ" sz="1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68" y="1049058"/>
            <a:ext cx="3917623" cy="315832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3" name="Obdélníkový popisek 6"/>
          <p:cNvSpPr/>
          <p:nvPr/>
        </p:nvSpPr>
        <p:spPr>
          <a:xfrm>
            <a:off x="2096109" y="4231661"/>
            <a:ext cx="1323763" cy="456803"/>
          </a:xfrm>
          <a:prstGeom prst="wedgeRectCallout">
            <a:avLst>
              <a:gd name="adj1" fmla="val -102121"/>
              <a:gd name="adj2" fmla="val -100599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200" dirty="0">
                <a:solidFill>
                  <a:schemeClr val="tx1"/>
                </a:solidFill>
              </a:rPr>
              <a:t>Z</a:t>
            </a:r>
            <a:r>
              <a:rPr lang="cs-CZ" sz="1200" dirty="0" smtClean="0">
                <a:solidFill>
                  <a:schemeClr val="tx1"/>
                </a:solidFill>
              </a:rPr>
              <a:t>apsaná </a:t>
            </a:r>
          </a:p>
          <a:p>
            <a:pPr algn="ctr">
              <a:defRPr/>
            </a:pPr>
            <a:r>
              <a:rPr lang="cs-CZ" sz="1200" dirty="0" smtClean="0">
                <a:solidFill>
                  <a:schemeClr val="tx1"/>
                </a:solidFill>
              </a:rPr>
              <a:t>seminární skupina 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14" name="Obdélníkový popisek 6"/>
          <p:cNvSpPr/>
          <p:nvPr/>
        </p:nvSpPr>
        <p:spPr>
          <a:xfrm>
            <a:off x="3635896" y="4231661"/>
            <a:ext cx="1319571" cy="447384"/>
          </a:xfrm>
          <a:prstGeom prst="wedgeRectCallout">
            <a:avLst>
              <a:gd name="adj1" fmla="val -235355"/>
              <a:gd name="adj2" fmla="val -154585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200" dirty="0" smtClean="0">
                <a:solidFill>
                  <a:schemeClr val="tx1"/>
                </a:solidFill>
              </a:rPr>
              <a:t>Nezapsaná </a:t>
            </a:r>
          </a:p>
          <a:p>
            <a:pPr algn="ctr">
              <a:defRPr/>
            </a:pPr>
            <a:r>
              <a:rPr lang="cs-CZ" sz="1200" dirty="0" smtClean="0">
                <a:solidFill>
                  <a:schemeClr val="tx1"/>
                </a:solidFill>
              </a:rPr>
              <a:t>seminární skupina </a:t>
            </a:r>
            <a:endParaRPr lang="cs-CZ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145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229081"/>
            <a:ext cx="4572002" cy="140988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683568" y="4250906"/>
            <a:ext cx="2592288" cy="481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Rozvrhové akce, obrázek </a:t>
            </a:r>
            <a:r>
              <a:rPr lang="cs-CZ" altLang="cs-CZ" sz="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cs-CZ" altLang="cs-CZ" sz="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IS SU</a:t>
            </a:r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299591" y="1161634"/>
            <a:ext cx="244827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Rozvrhové akce</a:t>
            </a:r>
          </a:p>
          <a:p>
            <a:pPr marL="0" indent="0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rozvrhové akce se dívejte v 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záložce v dlaždici Kalendář – Můj rozvrh. 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registraci předmětů si rozvrh můžete 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vytisknout v Možnostech zobrazení.</a:t>
            </a:r>
          </a:p>
          <a:p>
            <a:pPr marL="0" indent="0">
              <a:buNone/>
            </a:pP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semestru může dojít ke změně výuky v předmětu. </a:t>
            </a: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Obdélníkový popisek 6"/>
          <p:cNvSpPr/>
          <p:nvPr/>
        </p:nvSpPr>
        <p:spPr>
          <a:xfrm>
            <a:off x="577235" y="2785938"/>
            <a:ext cx="2133748" cy="635253"/>
          </a:xfrm>
          <a:prstGeom prst="wedgeRectCallout">
            <a:avLst>
              <a:gd name="adj1" fmla="val 12725"/>
              <a:gd name="adj2" fmla="val -195251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200" dirty="0">
                <a:solidFill>
                  <a:schemeClr val="tx1"/>
                </a:solidFill>
              </a:rPr>
              <a:t>Zkontrolujte umístění budovy</a:t>
            </a:r>
          </a:p>
          <a:p>
            <a:pPr algn="ctr">
              <a:defRPr/>
            </a:pPr>
            <a:r>
              <a:rPr lang="cs-CZ" sz="1200" dirty="0">
                <a:solidFill>
                  <a:schemeClr val="tx1"/>
                </a:solidFill>
              </a:rPr>
              <a:t>A,B,C – Univerzitní nám.</a:t>
            </a:r>
          </a:p>
          <a:p>
            <a:pPr algn="ctr">
              <a:defRPr/>
            </a:pPr>
            <a:r>
              <a:rPr lang="cs-CZ" sz="1200" dirty="0">
                <a:solidFill>
                  <a:schemeClr val="tx1"/>
                </a:solidFill>
              </a:rPr>
              <a:t>V – Vyhlídka</a:t>
            </a:r>
          </a:p>
        </p:txBody>
      </p:sp>
      <p:sp>
        <p:nvSpPr>
          <p:cNvPr id="12" name="Obdélníkový bublinový popisek 11"/>
          <p:cNvSpPr/>
          <p:nvPr/>
        </p:nvSpPr>
        <p:spPr>
          <a:xfrm>
            <a:off x="2825553" y="2827223"/>
            <a:ext cx="2474038" cy="1040671"/>
          </a:xfrm>
          <a:prstGeom prst="wedgeRectCallout">
            <a:avLst>
              <a:gd name="adj1" fmla="val -62495"/>
              <a:gd name="adj2" fmla="val -151183"/>
            </a:avLst>
          </a:prstGeom>
          <a:solidFill>
            <a:srgbClr val="FFFF00"/>
          </a:solidFill>
          <a:ln w="19050">
            <a:solidFill>
              <a:schemeClr val="tx1"/>
            </a:solidFill>
          </a:ln>
          <a:effectLst>
            <a:outerShdw blurRad="127000" dist="50800" dir="2700000" rotWithShape="0">
              <a:schemeClr val="bg1">
                <a:lumMod val="50000"/>
              </a:scheme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cs-CZ" sz="1200" dirty="0" smtClean="0">
                <a:solidFill>
                  <a:schemeClr val="tx1"/>
                </a:solidFill>
              </a:rPr>
              <a:t>Nepravidelná výuka, po najetí myší na rozvrhovou akci se zobrazí termíny konání přednášky</a:t>
            </a:r>
            <a:endParaRPr lang="cs-CZ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691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67544" y="996100"/>
            <a:ext cx="7200800" cy="39428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Termín registrace předmětů do letního semestru 2020 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zatím nebyl stanoven,  termín bude upřesněn v průběhu ledna 2020, viz. IS SU Přehled harmonogramu období. Registrace i zápis předmětů začne v 17:00 hodin, zápis do seminárních skupin pak</a:t>
            </a:r>
          </a:p>
          <a:p>
            <a:pPr marL="0" indent="0">
              <a:buNone/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18:00 hodin.</a:t>
            </a:r>
            <a:endParaRPr lang="cs-CZ" sz="1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případě, že se Vám u předmětu objeví informace, že </a:t>
            </a:r>
            <a:r>
              <a:rPr lang="cs-CZ" sz="1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 si nelze zapsat</a:t>
            </a:r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můžete v rámci IS SU </a:t>
            </a:r>
            <a:r>
              <a:rPr lang="cs-CZ" sz="1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požádat o </a:t>
            </a:r>
            <a:r>
              <a:rPr lang="cs-CZ" sz="15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vyjímku</a:t>
            </a:r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cs-CZ" sz="1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Problémy se seminárními skupinami </a:t>
            </a:r>
            <a:r>
              <a:rPr lang="cs-CZ" sz="1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nahlašte</a:t>
            </a:r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emailem na </a:t>
            </a:r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is@opf.slu.cz</a:t>
            </a:r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během období registrace a zápisu předmětů</a:t>
            </a:r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Vždy uvádějte svoje </a:t>
            </a:r>
            <a:r>
              <a:rPr lang="cs-CZ" sz="1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učo</a:t>
            </a:r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seminární skupinu nejlépe ve </a:t>
            </a:r>
            <a:r>
              <a:rPr lang="cs-CZ" sz="1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tvaru </a:t>
            </a:r>
            <a:r>
              <a:rPr lang="cs-CZ" altLang="cs-CZ" sz="1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„zkratka předmětu/číslo seminární skupiny, </a:t>
            </a:r>
            <a:r>
              <a:rPr lang="cs-CZ" alt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můžete doplnit název předmětu, </a:t>
            </a:r>
            <a:r>
              <a:rPr lang="cs-CZ" altLang="cs-CZ" sz="1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např. pro Bc. studium </a:t>
            </a:r>
            <a:r>
              <a:rPr lang="cs-CZ" altLang="cs-CZ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INMBKZIE/02</a:t>
            </a:r>
            <a:r>
              <a:rPr lang="cs-CZ" altLang="cs-CZ" sz="1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pro </a:t>
            </a:r>
            <a:r>
              <a:rPr lang="cs-CZ" altLang="cs-CZ" sz="15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NMg</a:t>
            </a:r>
            <a:r>
              <a:rPr lang="cs-CZ" altLang="cs-CZ" sz="1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studium </a:t>
            </a:r>
            <a:r>
              <a:rPr lang="cs-CZ" altLang="cs-CZ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EVSNKMIB </a:t>
            </a:r>
            <a:r>
              <a:rPr lang="cs-CZ" altLang="cs-CZ" sz="1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Změny v seminárních skupinách, se provádí pouze v případě, že se Vám výuka kryje.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Změny v registraci předmětů po termínu</a:t>
            </a:r>
          </a:p>
          <a:p>
            <a:pPr marL="0" indent="0"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Změny v registraci předmětů po termínu uvedeném v pokynu děkana lze provádět </a:t>
            </a: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během prvního výukového týdne emailem na is@opf.slu.cz.</a:t>
            </a:r>
          </a:p>
          <a:p>
            <a:pPr marL="0" indent="0">
              <a:buNone/>
            </a:pPr>
            <a:endParaRPr lang="cs-CZ" altLang="cs-CZ" sz="1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IS SU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151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00" y="944250"/>
            <a:ext cx="4174061" cy="226591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6" name="Zástupný symbol pro obsah 2"/>
          <p:cNvSpPr txBox="1">
            <a:spLocks/>
          </p:cNvSpPr>
          <p:nvPr/>
        </p:nvSpPr>
        <p:spPr>
          <a:xfrm>
            <a:off x="4860032" y="830069"/>
            <a:ext cx="2952328" cy="348619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studia podle šablony</a:t>
            </a:r>
          </a:p>
          <a:p>
            <a:pPr marL="0" indent="0">
              <a:buNone/>
            </a:pPr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dlaždici </a:t>
            </a:r>
            <a:r>
              <a:rPr lang="cs-C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STUDIUM</a:t>
            </a:r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na modré liště odkaz </a:t>
            </a:r>
            <a:r>
              <a:rPr lang="cs-C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Během studia </a:t>
            </a:r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„Kontrola průchodu studiem“, </a:t>
            </a:r>
            <a:r>
              <a:rPr lang="cs-CZ" sz="1200" dirty="0" smtClean="0"/>
              <a:t>ikona </a:t>
            </a:r>
            <a:r>
              <a:rPr lang="cs-CZ" sz="1200" dirty="0"/>
              <a:t>s názvem </a:t>
            </a:r>
            <a:r>
              <a:rPr lang="cs-CZ" sz="1200" b="1" dirty="0"/>
              <a:t>Zkontrolovat </a:t>
            </a:r>
            <a:r>
              <a:rPr lang="cs-CZ" sz="1200" b="1" dirty="0" smtClean="0"/>
              <a:t>studium.</a:t>
            </a:r>
            <a:endParaRPr lang="cs-CZ" sz="12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Zde najdete 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přidělené 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šablony</a:t>
            </a:r>
            <a:r>
              <a:rPr 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podle, kterého dohledáte podrobnější informace k šabloně (včetně počtu kreditů, které musíte splnit za volitelné předměty).</a:t>
            </a:r>
            <a:endParaRPr 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827584" y="4316269"/>
            <a:ext cx="2088232" cy="481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Volitelné předměty, obrázek </a:t>
            </a:r>
            <a:r>
              <a:rPr lang="cs-CZ" altLang="cs-CZ" sz="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cs-CZ" altLang="cs-CZ" sz="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 SU</a:t>
            </a:r>
          </a:p>
        </p:txBody>
      </p:sp>
      <p:sp>
        <p:nvSpPr>
          <p:cNvPr id="19" name="Obdélníkový bublinový popisek 18"/>
          <p:cNvSpPr/>
          <p:nvPr/>
        </p:nvSpPr>
        <p:spPr>
          <a:xfrm>
            <a:off x="397500" y="3417467"/>
            <a:ext cx="2304256" cy="648072"/>
          </a:xfrm>
          <a:prstGeom prst="wedgeRectCallout">
            <a:avLst>
              <a:gd name="adj1" fmla="val -29051"/>
              <a:gd name="adj2" fmla="val -80995"/>
            </a:avLst>
          </a:prstGeom>
          <a:solidFill>
            <a:srgbClr val="FFFF00"/>
          </a:solidFill>
          <a:ln w="19050"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900" dirty="0" smtClean="0"/>
              <a:t>Kontrola studia</a:t>
            </a:r>
            <a:endParaRPr lang="cs-CZ" sz="900" dirty="0"/>
          </a:p>
        </p:txBody>
      </p:sp>
      <p:sp>
        <p:nvSpPr>
          <p:cNvPr id="13" name="Obdélníkový bublinový popisek 12"/>
          <p:cNvSpPr/>
          <p:nvPr/>
        </p:nvSpPr>
        <p:spPr>
          <a:xfrm>
            <a:off x="2887266" y="3465165"/>
            <a:ext cx="2304256" cy="648072"/>
          </a:xfrm>
          <a:prstGeom prst="wedgeRectCallout">
            <a:avLst>
              <a:gd name="adj1" fmla="val -55651"/>
              <a:gd name="adj2" fmla="val -134684"/>
            </a:avLst>
          </a:prstGeom>
          <a:solidFill>
            <a:srgbClr val="FFFF00"/>
          </a:solidFill>
          <a:ln w="19050"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900" dirty="0"/>
              <a:t>Informace, </a:t>
            </a:r>
            <a:r>
              <a:rPr lang="cs-CZ" sz="900" dirty="0" smtClean="0"/>
              <a:t>o názvu šablony studijního plánu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4155117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88070"/>
            <a:ext cx="3685459" cy="271576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6" name="Zástupný symbol pro obsah 2"/>
          <p:cNvSpPr txBox="1">
            <a:spLocks/>
          </p:cNvSpPr>
          <p:nvPr/>
        </p:nvSpPr>
        <p:spPr>
          <a:xfrm>
            <a:off x="4860032" y="830069"/>
            <a:ext cx="2952328" cy="348619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Šablona studijního plánu,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olitelné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předměty</a:t>
            </a:r>
          </a:p>
          <a:p>
            <a:pPr marL="0" indent="0">
              <a:buNone/>
            </a:pPr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Přehledně zpracovanou šablonu studijního plánu a informaci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kolik min. kreditů musím získat </a:t>
            </a:r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volitelné předměty najdete v dlaždici s názvem </a:t>
            </a:r>
            <a:r>
              <a:rPr lang="cs-C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Studium – </a:t>
            </a:r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odkaz</a:t>
            </a:r>
            <a:r>
              <a:rPr lang="cs-C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Prohlídka šablon, dále na odkaz </a:t>
            </a:r>
            <a:r>
              <a:rPr lang="cs-C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Kontrolní šablony</a:t>
            </a:r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dále se </a:t>
            </a:r>
            <a:r>
              <a:rPr lang="cs-CZ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proklikávat</a:t>
            </a:r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podle názvu šablony, kterou mám uvedenou u svého studia v Kontrola studia. Informace k šabloně doporučujeme zobrazit ve </a:t>
            </a:r>
            <a:r>
              <a:rPr lang="cs-C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„zkusit zobrazit ve verzi pro tisk.“</a:t>
            </a:r>
            <a:endParaRPr 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Seznam 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předmětů, které si můžete zaregistrovat </a:t>
            </a:r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jako volitelné předměty pro 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každý semestr, najdete zde: 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uit.opf.slu.cz/student#predzapis_predmetu</a:t>
            </a:r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v úschovně IS SU.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827584" y="4316269"/>
            <a:ext cx="2088232" cy="481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Volitelné předměty, obrázek </a:t>
            </a:r>
            <a:r>
              <a:rPr lang="cs-CZ" altLang="cs-CZ" sz="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cs-CZ" altLang="cs-CZ" sz="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 SU</a:t>
            </a:r>
          </a:p>
        </p:txBody>
      </p:sp>
      <p:sp>
        <p:nvSpPr>
          <p:cNvPr id="19" name="Obdélníkový bublinový popisek 18"/>
          <p:cNvSpPr/>
          <p:nvPr/>
        </p:nvSpPr>
        <p:spPr>
          <a:xfrm>
            <a:off x="251520" y="3645393"/>
            <a:ext cx="2304256" cy="531635"/>
          </a:xfrm>
          <a:prstGeom prst="wedgeRectCallout">
            <a:avLst>
              <a:gd name="adj1" fmla="val -45064"/>
              <a:gd name="adj2" fmla="val -373314"/>
            </a:avLst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900" dirty="0" smtClean="0"/>
              <a:t>Informace k počtu kreditů za volitelné předměty.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353351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156559"/>
            <a:ext cx="7557077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Osobní údaje</a:t>
            </a:r>
          </a:p>
          <a:p>
            <a:pPr marL="0" indent="0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Zkontrolujte si osobní podle níže uvedeného návodu:</a:t>
            </a:r>
          </a:p>
          <a:p>
            <a:pPr marL="0" indent="0">
              <a:buNone/>
            </a:pP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1200" dirty="0"/>
              <a:t>Na úvodní stránce dlaždice s názvem Lidé (může být skrytá, pak je nutné kliknutím na "Více aplikací" zobrazit všechny dlaždice).</a:t>
            </a:r>
          </a:p>
          <a:p>
            <a:pPr lvl="0"/>
            <a:r>
              <a:rPr lang="cs-CZ" sz="1200" dirty="0"/>
              <a:t>V sekci Moje údaje kliknout na odkaz "Kontrola a změny osobních údajů".</a:t>
            </a:r>
          </a:p>
          <a:p>
            <a:pPr lvl="0"/>
            <a:r>
              <a:rPr lang="cs-CZ" sz="1200" dirty="0"/>
              <a:t>V aplikaci "Kontrola osobních údajů a sběr žádostí o změny" postupuj dle kontextové nápovědy (vyvedená zeleným písmem</a:t>
            </a:r>
            <a:r>
              <a:rPr lang="cs-CZ" sz="1200" dirty="0" smtClean="0"/>
              <a:t>).</a:t>
            </a:r>
            <a:endParaRPr lang="cs-CZ" sz="1200" dirty="0"/>
          </a:p>
          <a:p>
            <a:pPr lvl="0"/>
            <a:r>
              <a:rPr lang="cs-CZ" sz="1200" dirty="0"/>
              <a:t>Po zavedení změn kliknutím na "Poznač žádosti o změny a předej k vyřízení". Změny budou dodány studijnímu oddělení k </a:t>
            </a:r>
            <a:r>
              <a:rPr lang="cs-CZ" sz="1200" dirty="0" smtClean="0"/>
              <a:t>vyřízení.</a:t>
            </a: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r>
              <a:rPr lang="cs-CZ" sz="1200" dirty="0"/>
              <a:t>Studenti, kteří se zapisovali v září, prosíme, aby tak učinili až během listopadu až oddělení studijních a sociálních záležitostí vloží všechny osobní údaje do systému.</a:t>
            </a:r>
          </a:p>
          <a:p>
            <a:pPr marL="0" indent="0">
              <a:buNone/>
            </a:pPr>
            <a:endParaRPr 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 SU</a:t>
            </a:r>
          </a:p>
        </p:txBody>
      </p:sp>
    </p:spTree>
    <p:extLst>
      <p:ext uri="{BB962C8B-B14F-4D97-AF65-F5344CB8AC3E}">
        <p14:creationId xmlns:p14="http://schemas.microsoft.com/office/powerpoint/2010/main" val="15424941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Tisky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7344816" cy="3663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Kreditní systém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nutno složit zálohu na pokladně, v knihovně nebo ve studovně.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Tisk je umožněn z volně přístupných PC po přihlášení do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Novellu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(CRO identitou).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 tiskem si zkontrolujte „Vlastnosti tiskárny“ a umístění tiskárny, na kterou tisknete – je uvedeno v názvu tiskárny. 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Černobílý tisk 1,- Kč/stránka A4 a barevný 2,50 Kč/stránka A4.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Můžete použít, tzv. </a:t>
            </a:r>
            <a:r>
              <a:rPr lang="cs-CZ" alt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Secure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tisk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kdy tisky Vám vyjedou na tiskárně, kde přiložíte kartu ke snímači.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Přehled stavu kreditu a tisků  můžete sledovat na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https://tisk.opf.slu.cz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Bližší informace o tiskových službách najdete na: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https://uit.opf.slu.cz/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sluzby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/tisk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5711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2283718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knihovně a její studovně (systém jednotného přihlášení neboli Novell).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domu přes Internet (</a:t>
            </a:r>
            <a:r>
              <a:rPr lang="cs-CZ" sz="1400" b="1" dirty="0" err="1"/>
              <a:t>Vmware</a:t>
            </a:r>
            <a:r>
              <a:rPr lang="cs-CZ" sz="1400" b="1" dirty="0"/>
              <a:t> </a:t>
            </a:r>
            <a:r>
              <a:rPr lang="cs-CZ" sz="1400" b="1" dirty="0" err="1"/>
              <a:t>Horizon</a:t>
            </a:r>
            <a:r>
              <a:rPr lang="cs-CZ" sz="1400" b="1" dirty="0"/>
              <a:t>).</a:t>
            </a: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notebooku, mobilu v prostorách fakulty prostřednictvím bezdrátové sítě EDUROAM.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kolejí Na Vyhlídce (nutnost vytvořit konto viz. níže).</a:t>
            </a: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26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Jde o autorizovaný přístup po zadání přihlašovacího jména a hesla.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Možnosti: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120680" cy="507703"/>
          </a:xfrm>
        </p:spPr>
        <p:txBody>
          <a:bodyPr/>
          <a:lstStyle/>
          <a:p>
            <a:r>
              <a:rPr lang="cs-CZ" dirty="0"/>
              <a:t>Možnosti přihlašování do počítačové sítě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288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200800" cy="295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a návody,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včetně animovaných, naleznete na: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https://uit.opf.slu.cz/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navody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eduroam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 je povinen si prostudovat návod a nastavit si zařízení (notebook či mobil) sám. Nastavení a změna hesla probíhá na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https://moje.slu.cz/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Heslo do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Eduroamu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musí být jiné než heslo používané do CRO. 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Připojení na kolejích Na Vyhlídce je od 1.9.2018 v rámci platby kolejného zdarma přístup na WIFI přes bezdrátovou síť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Eduoram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problémech je možné výjimečně navštívit správce sítě v místnosti A428.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Bezdrátové připojení pomocí </a:t>
            </a:r>
            <a:r>
              <a:rPr lang="cs-CZ" dirty="0" err="1"/>
              <a:t>Eduroam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147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272808" cy="3312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Stránky Ústavu informačních technologií: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alt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UIT.OPF.SLU.CZ</a:t>
            </a:r>
          </a:p>
          <a:p>
            <a:pPr marL="0" indent="0" algn="ctr">
              <a:buNone/>
            </a:pPr>
            <a:endParaRPr lang="cs-CZ" alt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Obsahem jsou návody týkající se informačních technologií </a:t>
            </a:r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v procesu výuky, </a:t>
            </a:r>
          </a:p>
          <a:p>
            <a:pPr marL="0" indent="0">
              <a:buNone/>
            </a:pPr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 i při provozu studijních, </a:t>
            </a:r>
            <a:r>
              <a:rPr lang="cs-CZ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ekonomickosprávních</a:t>
            </a:r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administrativních agend.</a:t>
            </a:r>
            <a:endParaRPr lang="cs-CZ" alt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Prezentaci naleznete: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Na stránkách ÚIT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Sekce: „Informace pro 1. ročníky“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Odkaz: „Prezentace – Úvodní týden“</a:t>
            </a: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Umístění prezentace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6984776" cy="374441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přihlášení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webového rozhraní IS/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ISKaM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využívá student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jednotného přihlášení, tj. CRO identitu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 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ISKaM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pro studenty připravené webové rozhraní. Zde si student může zkontrolovat své platby a pohyby na účtu, osobní údaje, podání žádosti o ubytování, výběr pokoje: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https://iskam.opf.slu.cz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 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ISKaM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funguje na principu „clearingu“, tj. student si vloží pod jedním variabilním symbolem peněžitý obnos do systému. Z této vložené částky se studentovi automaticky odečte platba za koleje i za tisky. Dále z ní může čerpat při placení v menze. Systém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neumožňuje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studentovi jít do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mínusové platby.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Vkládání peněz: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Bezhotovostní platba na účet.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pokladně na hlavní budově OPF v Karviné.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vrátnici na kolejích Na Vyhlídce (i kartou).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72608" cy="507703"/>
          </a:xfrm>
        </p:spPr>
        <p:txBody>
          <a:bodyPr/>
          <a:lstStyle/>
          <a:p>
            <a:r>
              <a:rPr lang="cs-CZ" dirty="0"/>
              <a:t>Kolejní a stravovací systém </a:t>
            </a:r>
            <a:r>
              <a:rPr lang="cs-CZ" dirty="0" err="1"/>
              <a:t>ISKaM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9076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200800" cy="295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Komplexní informace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provozu a službách knihovny a její části na SU OPF v Karviné jsou k dispozici na:</a:t>
            </a: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www.slu.cz/opf/cz/ukkuvod</a:t>
            </a:r>
            <a:endParaRPr 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Knihovna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nachází v budově Na Vyhlídce.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Studovna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hlavní budově na Univerzitním nám. naproti menzy. 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Knihovna dále nabízí možnost tisku, kopírování a skenování. V jejích objektech můžete využít volně přístupných počítačů pro samostatnou práci.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Knihovna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566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663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Karta slouží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průkaz studenta. Průkaz studenta opravňuje ke vstupu do budovy, knihovny, ke stravování, tisku.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 karty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nutné vyplnit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elektronickou žádost na internetu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https://karty.slu.cz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Na této adrese sledujete s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tav výroby Vaší karty.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Studenti prvních ročníků Bc. a 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NMg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(kteří, na SU studují poprvé) si kartu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vyzvednou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kartovém centru,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místnost A422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úředních hodinách. </a:t>
            </a: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Studentům,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kteří již na SU studovali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se obnoví platnost obyčejné ID karty automaticky.</a:t>
            </a: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Studenti,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kteří již na SU studovali a mají licenci ISIC kartu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si nezapomenou prodloužit její platnost, 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revalidační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známkou.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Dotazy ohledně ID karet emailem: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karty@slu.cz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Studentský průkaz ve formě čipové karty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776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5220072" y="1059582"/>
            <a:ext cx="3240360" cy="387932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www stránka 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 OPF v Karviné</a:t>
            </a:r>
          </a:p>
          <a:p>
            <a:pPr marL="0" indent="0">
              <a:buNone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http://www.slu.cz/opf/cz/</a:t>
            </a:r>
            <a:endParaRPr 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hlavních stránkách nyní najdete: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Aktuality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Ikony pro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Facebook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Istagram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Obchod, I-noviny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Kalendář akcí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Lišta s dalšími odkazy na informace o fakultě, pro uchazeče a konkrétní oddělení fakulty nacházející se na horní zelené liště, vpravo dole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827584" y="4135055"/>
            <a:ext cx="3025442" cy="481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www stránka SU OPF v Karviné, obrázek </a:t>
            </a:r>
            <a:r>
              <a:rPr lang="cs-CZ" altLang="cs-CZ" sz="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cs-CZ" altLang="cs-CZ" sz="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Web SU OPF v Karviné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15" y="916557"/>
            <a:ext cx="4576836" cy="256677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3" name="Obdélníkový bublinový popisek 12"/>
          <p:cNvSpPr/>
          <p:nvPr/>
        </p:nvSpPr>
        <p:spPr>
          <a:xfrm>
            <a:off x="4355976" y="219625"/>
            <a:ext cx="1512168" cy="410464"/>
          </a:xfrm>
          <a:prstGeom prst="wedgeRectCallout">
            <a:avLst>
              <a:gd name="adj1" fmla="val -22864"/>
              <a:gd name="adj2" fmla="val 19793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Ikona pro přihlášení</a:t>
            </a:r>
          </a:p>
        </p:txBody>
      </p:sp>
      <p:sp>
        <p:nvSpPr>
          <p:cNvPr id="12" name="Obdélníkový bublinový popisek 11"/>
          <p:cNvSpPr/>
          <p:nvPr/>
        </p:nvSpPr>
        <p:spPr>
          <a:xfrm>
            <a:off x="454707" y="3623254"/>
            <a:ext cx="1512168" cy="410464"/>
          </a:xfrm>
          <a:prstGeom prst="wedgeRectCallout">
            <a:avLst>
              <a:gd name="adj1" fmla="val 59626"/>
              <a:gd name="adj2" fmla="val -12090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Aktuality</a:t>
            </a:r>
          </a:p>
        </p:txBody>
      </p:sp>
      <p:sp>
        <p:nvSpPr>
          <p:cNvPr id="14" name="Obdélníkový bublinový popisek 13"/>
          <p:cNvSpPr/>
          <p:nvPr/>
        </p:nvSpPr>
        <p:spPr>
          <a:xfrm>
            <a:off x="3853026" y="3619000"/>
            <a:ext cx="1512168" cy="410464"/>
          </a:xfrm>
          <a:prstGeom prst="wedgeRectCallout">
            <a:avLst>
              <a:gd name="adj1" fmla="val 7125"/>
              <a:gd name="adj2" fmla="val -16407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Ikony: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Facebook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YooTube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Istagram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Obchod, I-noviny</a:t>
            </a:r>
          </a:p>
        </p:txBody>
      </p:sp>
      <p:sp>
        <p:nvSpPr>
          <p:cNvPr id="15" name="Obdélníkový bublinový popisek 14"/>
          <p:cNvSpPr/>
          <p:nvPr/>
        </p:nvSpPr>
        <p:spPr>
          <a:xfrm>
            <a:off x="2163546" y="3619000"/>
            <a:ext cx="1512168" cy="410464"/>
          </a:xfrm>
          <a:prstGeom prst="wedgeRectCallout">
            <a:avLst>
              <a:gd name="adj1" fmla="val 91501"/>
              <a:gd name="adj2" fmla="val -11054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Kalendář akcí</a:t>
            </a:r>
          </a:p>
        </p:txBody>
      </p:sp>
    </p:spTree>
    <p:extLst>
      <p:ext uri="{BB962C8B-B14F-4D97-AF65-F5344CB8AC3E}">
        <p14:creationId xmlns:p14="http://schemas.microsoft.com/office/powerpoint/2010/main" val="38677702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Web SU OPF v Karviné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251520" y="1059582"/>
            <a:ext cx="8208912" cy="343555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 odkazy jsou přístupné až po přihlášení  CRO identitou, ikona 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Přihlásit se </a:t>
            </a:r>
          </a:p>
          <a:p>
            <a:pPr marL="0" indent="0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nacházející vpravo nahoře viz. obrázek 2.</a:t>
            </a: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- odkazy na tyto informační systémy: IS SU, E-mail, E-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STAG (již se nepoužívá)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STUDIUM – např. Harmonogram akademického roku, Průvodce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prváka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Studijní oddělení, Formuláře ke stažení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PORADENSKÉ 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CENTRUM</a:t>
            </a: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DŮLEŽITÉ INFORMACE – např. Poplatky za studium, Studijní a zkušební plán, UIT návody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059582"/>
            <a:ext cx="929640" cy="39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6734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464496" cy="507703"/>
          </a:xfrm>
        </p:spPr>
        <p:txBody>
          <a:bodyPr/>
          <a:lstStyle/>
          <a:p>
            <a:r>
              <a:rPr lang="cs-CZ" dirty="0"/>
              <a:t>Seznam informačních zdrojů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412345"/>
              </p:ext>
            </p:extLst>
          </p:nvPr>
        </p:nvGraphicFramePr>
        <p:xfrm>
          <a:off x="899592" y="771550"/>
          <a:ext cx="6096000" cy="3831416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9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6537">
                <a:tc>
                  <a:txBody>
                    <a:bodyPr/>
                    <a:lstStyle/>
                    <a:p>
                      <a:r>
                        <a:rPr lang="cs-CZ" sz="1200" dirty="0"/>
                        <a:t>Název</a:t>
                      </a:r>
                      <a:r>
                        <a:rPr lang="cs-CZ" sz="1200" baseline="0" dirty="0"/>
                        <a:t> informačního zdroje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Odkaz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537">
                <a:tc>
                  <a:txBody>
                    <a:bodyPr/>
                    <a:lstStyle/>
                    <a:p>
                      <a:r>
                        <a:rPr lang="cs-CZ" sz="1200" dirty="0"/>
                        <a:t>Hlavní stránky</a:t>
                      </a:r>
                      <a:r>
                        <a:rPr lang="cs-CZ" sz="1200" baseline="0" dirty="0"/>
                        <a:t> SU v Opavě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www.slu.cz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5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Hlavní stránky</a:t>
                      </a:r>
                      <a:r>
                        <a:rPr lang="cs-CZ" sz="1200" baseline="0" dirty="0"/>
                        <a:t> SU OPF v Karviné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www.slu.cz/opf/cz/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537">
                <a:tc>
                  <a:txBody>
                    <a:bodyPr/>
                    <a:lstStyle/>
                    <a:p>
                      <a:r>
                        <a:rPr lang="cs-CZ" sz="1200"/>
                        <a:t>Informační systém SU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is.slu.cz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537">
                <a:tc>
                  <a:txBody>
                    <a:bodyPr/>
                    <a:lstStyle/>
                    <a:p>
                      <a:r>
                        <a:rPr lang="cs-CZ" sz="1200" dirty="0"/>
                        <a:t>Fakultní 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horde.opf.slu.cz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537">
                <a:tc>
                  <a:txBody>
                    <a:bodyPr/>
                    <a:lstStyle/>
                    <a:p>
                      <a:r>
                        <a:rPr lang="cs-CZ" sz="1200" dirty="0"/>
                        <a:t>Ústav</a:t>
                      </a:r>
                      <a:r>
                        <a:rPr lang="cs-CZ" sz="1200" baseline="0" dirty="0"/>
                        <a:t> informačních technologií 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uit.opf.slu.cz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537">
                <a:tc>
                  <a:txBody>
                    <a:bodyPr/>
                    <a:lstStyle/>
                    <a:p>
                      <a:r>
                        <a:rPr lang="cs-CZ" sz="1200" dirty="0" err="1"/>
                        <a:t>Elearning</a:t>
                      </a:r>
                      <a:r>
                        <a:rPr lang="cs-CZ" sz="1200" dirty="0"/>
                        <a:t> (</a:t>
                      </a:r>
                      <a:r>
                        <a:rPr lang="cs-CZ" sz="1200" dirty="0" err="1"/>
                        <a:t>Moodle</a:t>
                      </a:r>
                      <a:r>
                        <a:rPr lang="cs-CZ" sz="12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elearning.opf.slu.cz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537">
                <a:tc>
                  <a:txBody>
                    <a:bodyPr/>
                    <a:lstStyle/>
                    <a:p>
                      <a:r>
                        <a:rPr lang="cs-CZ" sz="1200" dirty="0"/>
                        <a:t>Senát OPF SU v</a:t>
                      </a:r>
                      <a:r>
                        <a:rPr lang="cs-CZ" sz="1200" baseline="0" dirty="0"/>
                        <a:t> Karviné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senat.opf.slu.cz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5512">
                <a:tc>
                  <a:txBody>
                    <a:bodyPr/>
                    <a:lstStyle/>
                    <a:p>
                      <a:r>
                        <a:rPr lang="cs-CZ" sz="1200" dirty="0"/>
                        <a:t>Kontakty, maily, telefony</a:t>
                      </a:r>
                      <a:r>
                        <a:rPr lang="cs-CZ" sz="1200" baseline="0" dirty="0"/>
                        <a:t> na pracovníky SU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kontakty.slu.cz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cs-CZ" sz="1200" dirty="0"/>
                        <a:t>Návody na řešení problematiky</a:t>
                      </a:r>
                      <a:r>
                        <a:rPr lang="cs-CZ" sz="1200" baseline="0" dirty="0"/>
                        <a:t> ve studijní agendě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manualy.opf.slu.cz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8470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136904" cy="252028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 (centrální registr osob), Novell</a:t>
            </a: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 (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studijní agenda)</a:t>
            </a:r>
          </a:p>
          <a:p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Horde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(fakultní email)</a:t>
            </a:r>
          </a:p>
          <a:p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ISKaM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(koleje a menzy)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JIS (identifikační karty)</a:t>
            </a:r>
          </a:p>
          <a:p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Elearning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Moodle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Webové stánky, Intranet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Informační systémy na OPF v Karviné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14306" y="3291830"/>
            <a:ext cx="7200800" cy="11503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Nevíte-li si s něčím rady, z fakultního emailu napište na uživatelskou podporu: 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helpdesk@opf.slu.cz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použijte zásady psaní emailu viz. níže.</a:t>
            </a:r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601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2139703"/>
            <a:ext cx="8280920" cy="201622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Svou CRO identitou si zapamatujte a nikomu ji nesdělujte !!!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Zapomenuté heslo na zablokovanou CRO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identitu si obnovíte sami zde: </a:t>
            </a:r>
            <a:r>
              <a:rPr lang="cs-CZ" sz="1400" dirty="0">
                <a:solidFill>
                  <a:srgbClr val="0000FF"/>
                </a:solidFill>
                <a:hlinkClick r:id="rId3"/>
              </a:rPr>
              <a:t>https://moje.slu.cz</a:t>
            </a:r>
            <a:r>
              <a:rPr lang="cs-CZ" sz="1400" dirty="0">
                <a:solidFill>
                  <a:srgbClr val="0000FF"/>
                </a:solidFill>
              </a:rPr>
              <a:t>.</a:t>
            </a:r>
          </a:p>
          <a:p>
            <a:r>
              <a:rPr lang="cs-CZ" sz="1400" b="1" dirty="0"/>
              <a:t>Heslo k síti </a:t>
            </a:r>
            <a:r>
              <a:rPr lang="cs-CZ" sz="1400" b="1" dirty="0" err="1"/>
              <a:t>Eduroam</a:t>
            </a:r>
            <a:r>
              <a:rPr lang="cs-CZ" sz="1400" b="1" dirty="0"/>
              <a:t> </a:t>
            </a:r>
            <a:r>
              <a:rPr lang="cs-CZ" sz="1400" dirty="0"/>
              <a:t>si také nastavujete v záložce „Nastavení“.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celou dobu studia máte pouze jednu identitu CRO.</a:t>
            </a:r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9397"/>
            <a:ext cx="7200800" cy="1150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Umožňuje pohodlný přístup k ICT službám pomocí jednotných přihlašovacích údajů – uživatelé využívají své elektronické identity v </a:t>
            </a:r>
            <a:r>
              <a:rPr lang="cs-CZ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entrálním </a:t>
            </a:r>
            <a:r>
              <a:rPr lang="cs-CZ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egistru </a:t>
            </a:r>
            <a:r>
              <a:rPr lang="cs-CZ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sob a nemusí si pamatovat velké množství uživatelských jmen a hesel: https://moje.slu.cz/.  Další informace a návody na </a:t>
            </a:r>
            <a:r>
              <a:rPr lang="cs-CZ" sz="1200" dirty="0">
                <a:solidFill>
                  <a:srgbClr val="0000FF"/>
                </a:solidFill>
              </a:rPr>
              <a:t>https://uit.opf.slu.cz/sluzby/cro</a:t>
            </a: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Přihlašujete se: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Systém jednotného přihlášení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415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419622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Komunikace s vyučujícími a pracovníky fakulty pouze fakultním emailem !!!</a:t>
            </a: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Návod: </a:t>
            </a:r>
            <a:r>
              <a:rPr lang="cs-CZ" sz="1600" u="sng" dirty="0">
                <a:solidFill>
                  <a:srgbClr val="0000FF"/>
                </a:solidFill>
              </a:rPr>
              <a:t>https://uit.opf.slu.cz/</a:t>
            </a:r>
            <a:r>
              <a:rPr lang="cs-CZ" sz="1600" u="sng" dirty="0" err="1">
                <a:solidFill>
                  <a:srgbClr val="0000FF"/>
                </a:solidFill>
              </a:rPr>
              <a:t>sluzby</a:t>
            </a:r>
            <a:r>
              <a:rPr lang="cs-CZ" sz="1600" u="sng" dirty="0">
                <a:solidFill>
                  <a:srgbClr val="0000FF"/>
                </a:solidFill>
              </a:rPr>
              <a:t>/mail.</a:t>
            </a: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 k mailu: </a:t>
            </a:r>
            <a:r>
              <a:rPr lang="cs-CZ" sz="1600" u="sng" dirty="0">
                <a:solidFill>
                  <a:srgbClr val="0000FF"/>
                </a:solidFill>
              </a:rPr>
              <a:t>https://horde.opf.slu.cz.</a:t>
            </a:r>
            <a:endParaRPr lang="cs-CZ" sz="1600" dirty="0"/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hlavních stánkách </a:t>
            </a:r>
            <a:r>
              <a:rPr lang="cs-CZ" sz="1600" u="sng" dirty="0">
                <a:solidFill>
                  <a:srgbClr val="0000FF"/>
                </a:solidFill>
                <a:hlinkClick r:id="rId3"/>
              </a:rPr>
              <a:t>www.opf.slu.cz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 přihlášení v Menu pro studenty: E-mail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Horde</a:t>
            </a:r>
            <a:r>
              <a:rPr lang="cs-CZ" dirty="0"/>
              <a:t> (fakultní email)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828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707654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Vyplnění předmětu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zkrácený název problému, čeho se email týká.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Oslovení –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 začíná adresným oslovením, které směřuje k adresátovi uvedenému v hlavičce řádku „Komu“.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Kdy poslat email v kopii – 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kopii (</a:t>
            </a:r>
            <a:r>
              <a:rPr lang="cs-CZ" altLang="cs-CZ" sz="1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píšeme adresy osob, jimž chceme dát email na vědomí.</a:t>
            </a: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Stručnost –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20 – 25 řádků, to nejdůležitější do prvního odstavce.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Všechno navíc do přílohy –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chcete myšlenky z těla emailu rozvést, napište je do přílohy. Pokud přikládáte přílohu, vždy na ni upozorněte ve zprávě.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Rozloučit a podepsat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podpis lze nastavit i automaticky (následující snímek).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Odpověď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pokud Váš předchozí problém nebyl vyřešen, je vhodné napsat email v odpovědi, nikoliv novou zprávu.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Zásady emailování</a:t>
            </a:r>
            <a:endParaRPr lang="cs-CZ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Horde</a:t>
            </a:r>
            <a:r>
              <a:rPr lang="cs-CZ" dirty="0"/>
              <a:t> (fakultní email)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904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Automatický podpis –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vytvořením se bude automaticky zapisovat na konec emailu při vytvoření nové zprávy.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 najdete zde: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https://uit.opf.slu.cz/horde/podpis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Zkrácený postup: po přihlášení do 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Horde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vybereme Ozubené kolečko (= Nastavení) &gt; Pošta &gt; Všeobecné informace &gt; Osobní informace a vyplnit „Váš podpis“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Vzor vyplnění:	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učo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6584 – Jan Novák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r., Bc., prezenční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Obor: Manažerská informatika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Nezapomeňte aktualizovat podpis při postupu do dalšího ročníku !</a:t>
            </a: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Horde</a:t>
            </a:r>
            <a:r>
              <a:rPr lang="cs-CZ" dirty="0"/>
              <a:t> (fakultní email)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673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55" y="1239950"/>
            <a:ext cx="3973044" cy="228371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725414" y="4155926"/>
            <a:ext cx="2808312" cy="481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Portál IS SU – přihlašovací okno, obrázek 1</a:t>
            </a:r>
          </a:p>
          <a:p>
            <a:pPr marL="0" indent="0">
              <a:buNone/>
            </a:pPr>
            <a:endParaRPr lang="cs-CZ" altLang="cs-CZ" sz="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Portál IS SU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220072" y="987574"/>
            <a:ext cx="2448272" cy="328677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SU</a:t>
            </a:r>
          </a:p>
          <a:p>
            <a:pPr marL="0" indent="0">
              <a:buNone/>
            </a:pP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IS SU se přihlašujete CRO identitou. </a:t>
            </a: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Jestliže, máte více studií, máte jedno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učo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Po přihlášení se přepínáte mezi ostatními studii</a:t>
            </a: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(vpravo nahoře). </a:t>
            </a:r>
          </a:p>
          <a:p>
            <a:pPr marL="0" indent="0">
              <a:buNone/>
            </a:pPr>
            <a:endParaRPr 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délníkový bublinový popisek 8"/>
          <p:cNvSpPr/>
          <p:nvPr/>
        </p:nvSpPr>
        <p:spPr>
          <a:xfrm>
            <a:off x="813625" y="3618648"/>
            <a:ext cx="1670143" cy="537278"/>
          </a:xfrm>
          <a:prstGeom prst="wedgeRectCallout">
            <a:avLst>
              <a:gd name="adj1" fmla="val 43826"/>
              <a:gd name="adj2" fmla="val -2873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</a:rPr>
              <a:t>Přihlášení do IS SU</a:t>
            </a:r>
          </a:p>
        </p:txBody>
      </p:sp>
    </p:spTree>
    <p:extLst>
      <p:ext uri="{BB962C8B-B14F-4D97-AF65-F5344CB8AC3E}">
        <p14:creationId xmlns:p14="http://schemas.microsoft.com/office/powerpoint/2010/main" val="1449155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491630"/>
            <a:ext cx="8280920" cy="2795361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Období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rozděleno na jednotlivé semestry s názvy: zima + kalendářní rok a léto + kalendářní rok, např. současné období: zima 2019, budoucí období: léto 2020.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Nápověda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součástí IS SU nacházející se v zápatí stránky. V případě kliku na nápovědu na hlavní stránce se objeví nápověda sestavená podle rolí. V případě, že klik na nápovědu se provede během práce v IS SU automaticky se dostanete na nápovědu vztahující se k danému tématu. V IS SU se u některých úkonů vyskytuje ikona nápovědy        , jejímž rozbalením získáte bližší informace.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Vyhledávání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 lepší orientaci je nejlepší používání vyhledávacích polí (ikona lupy</a:t>
            </a:r>
            <a:r>
              <a:rPr lang="cs-CZ" sz="1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Odhlášení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vždy při ukončení práce je nutné se odhlásit viz. obrázek zavření počítače nebo vypnutí počítače Vás neodhlásí. 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62408"/>
            <a:ext cx="8064896" cy="697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Všeobecné informace a doporučení k používání IS SU, najdete zde: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https://uit.opf.slu.cz/vseobecne_info</a:t>
            </a: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048672" cy="507703"/>
          </a:xfrm>
        </p:spPr>
        <p:txBody>
          <a:bodyPr/>
          <a:lstStyle/>
          <a:p>
            <a:r>
              <a:rPr lang="cs-CZ" dirty="0"/>
              <a:t>IS SU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643758"/>
            <a:ext cx="216024" cy="237626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3502315"/>
            <a:ext cx="2160240" cy="869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82255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3348</TotalTime>
  <Words>2352</Words>
  <Application>Microsoft Office PowerPoint</Application>
  <PresentationFormat>Předvádění na obrazovce (16:9)</PresentationFormat>
  <Paragraphs>288</Paragraphs>
  <Slides>25</Slides>
  <Notes>16</Notes>
  <HiddenSlides>2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Calibri</vt:lpstr>
      <vt:lpstr>Enriqueta</vt:lpstr>
      <vt:lpstr>Times New Roman</vt:lpstr>
      <vt:lpstr>Wingdings</vt:lpstr>
      <vt:lpstr>SLU</vt:lpstr>
      <vt:lpstr>Informace ÚIT studentům prvních ročníků</vt:lpstr>
      <vt:lpstr>Umístění prezentace</vt:lpstr>
      <vt:lpstr>Informační systémy na OPF v Karviné</vt:lpstr>
      <vt:lpstr>Systém jednotného přihlášení</vt:lpstr>
      <vt:lpstr>Horde (fakultní email)</vt:lpstr>
      <vt:lpstr>Horde (fakultní email)</vt:lpstr>
      <vt:lpstr>Horde (fakultní email)</vt:lpstr>
      <vt:lpstr>Portál IS SU</vt:lpstr>
      <vt:lpstr>IS SU</vt:lpstr>
      <vt:lpstr>IS SU</vt:lpstr>
      <vt:lpstr>IS SU</vt:lpstr>
      <vt:lpstr>IS SU</vt:lpstr>
      <vt:lpstr>IS SU</vt:lpstr>
      <vt:lpstr>IS SU</vt:lpstr>
      <vt:lpstr>IS SU</vt:lpstr>
      <vt:lpstr>IS SU</vt:lpstr>
      <vt:lpstr>Tisky</vt:lpstr>
      <vt:lpstr>Možnosti přihlašování do počítačové sítě</vt:lpstr>
      <vt:lpstr>Bezdrátové připojení pomocí Eduroam</vt:lpstr>
      <vt:lpstr>Kolejní a stravovací systém ISKaM</vt:lpstr>
      <vt:lpstr>Knihovna</vt:lpstr>
      <vt:lpstr>Studentský průkaz ve formě čipové karty</vt:lpstr>
      <vt:lpstr>Web SU OPF v Karviné</vt:lpstr>
      <vt:lpstr>Web SU OPF v Karviné</vt:lpstr>
      <vt:lpstr>Seznam informačních zdrojů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Andrea Valentíny</cp:lastModifiedBy>
  <cp:revision>181</cp:revision>
  <cp:lastPrinted>2016-10-07T12:56:33Z</cp:lastPrinted>
  <dcterms:created xsi:type="dcterms:W3CDTF">2016-07-06T15:42:34Z</dcterms:created>
  <dcterms:modified xsi:type="dcterms:W3CDTF">2019-10-19T12:04:32Z</dcterms:modified>
</cp:coreProperties>
</file>